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8" r:id="rId7"/>
    <p:sldId id="260" r:id="rId8"/>
    <p:sldId id="261" r:id="rId9"/>
    <p:sldId id="262" r:id="rId10"/>
    <p:sldId id="264" r:id="rId11"/>
    <p:sldId id="266" r:id="rId12"/>
    <p:sldId id="267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865EF7-6801-AA26-D544-45FD329C6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956265"/>
            <a:ext cx="8361229" cy="1542974"/>
          </a:xfrm>
        </p:spPr>
        <p:txBody>
          <a:bodyPr/>
          <a:lstStyle/>
          <a:p>
            <a:r>
              <a:rPr lang="en-US" sz="11500" dirty="0"/>
              <a:t>coreset</a:t>
            </a:r>
          </a:p>
        </p:txBody>
      </p:sp>
    </p:spTree>
    <p:extLst>
      <p:ext uri="{BB962C8B-B14F-4D97-AF65-F5344CB8AC3E}">
        <p14:creationId xmlns:p14="http://schemas.microsoft.com/office/powerpoint/2010/main" val="25208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6771"/>
          </a:xfrm>
        </p:spPr>
        <p:txBody>
          <a:bodyPr/>
          <a:lstStyle/>
          <a:p>
            <a:r>
              <a:rPr lang="en-US" dirty="0"/>
              <a:t>Bayesian Coreset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541942F-4051-D18C-94DE-9BF525139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" t="28332" r="7892" b="21251"/>
          <a:stretch/>
        </p:blipFill>
        <p:spPr>
          <a:xfrm>
            <a:off x="847725" y="2322435"/>
            <a:ext cx="7105650" cy="238387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2275BE2-5FCD-0B74-B1F2-0534A943429A}"/>
              </a:ext>
            </a:extLst>
          </p:cNvPr>
          <p:cNvSpPr txBox="1"/>
          <p:nvPr/>
        </p:nvSpPr>
        <p:spPr>
          <a:xfrm>
            <a:off x="2133600" y="1876425"/>
            <a:ext cx="706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given a dataset X we need to infer the probability for the instant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A0DE4A6-F1E3-D184-CEF3-4CA88A66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66" t="33622" r="27268" b="55323"/>
          <a:stretch/>
        </p:blipFill>
        <p:spPr>
          <a:xfrm>
            <a:off x="9105606" y="1799746"/>
            <a:ext cx="190500" cy="52268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30ABEE4-FB10-1F73-738C-1FB15D41D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30972" r="38828" b="30973"/>
          <a:stretch/>
        </p:blipFill>
        <p:spPr>
          <a:xfrm>
            <a:off x="8306378" y="2490311"/>
            <a:ext cx="3647497" cy="221599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5DEA74B-FE42-DA38-66B1-2130F6E51D1C}"/>
              </a:ext>
            </a:extLst>
          </p:cNvPr>
          <p:cNvSpPr txBox="1"/>
          <p:nvPr/>
        </p:nvSpPr>
        <p:spPr>
          <a:xfrm>
            <a:off x="8782050" y="5529382"/>
            <a:ext cx="178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this?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963E1E7B-37F1-E5C8-5455-7CE8D6E2F508}"/>
              </a:ext>
            </a:extLst>
          </p:cNvPr>
          <p:cNvCxnSpPr>
            <a:cxnSpLocks/>
          </p:cNvCxnSpPr>
          <p:nvPr/>
        </p:nvCxnSpPr>
        <p:spPr>
          <a:xfrm flipV="1">
            <a:off x="9516862" y="4572000"/>
            <a:ext cx="227213" cy="878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8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5941FC-CEBC-2B70-7FCE-DE7F4DDB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5750"/>
          </a:xfrm>
        </p:spPr>
        <p:txBody>
          <a:bodyPr/>
          <a:lstStyle/>
          <a:p>
            <a:r>
              <a:rPr lang="en-US" dirty="0"/>
              <a:t>Log likelihood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0BFE897-1375-F016-5519-218A0173B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16528" r="3750" b="9028"/>
          <a:stretch/>
        </p:blipFill>
        <p:spPr>
          <a:xfrm>
            <a:off x="971550" y="1411550"/>
            <a:ext cx="10626810" cy="48559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1DB50E2-F8E3-C2F1-4BF1-FE32762DBD7B}"/>
              </a:ext>
            </a:extLst>
          </p:cNvPr>
          <p:cNvSpPr txBox="1"/>
          <p:nvPr/>
        </p:nvSpPr>
        <p:spPr>
          <a:xfrm>
            <a:off x="6630792" y="6457890"/>
            <a:ext cx="24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Coreset log likelihood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FA8B46D-88C1-C1D3-7FA3-E63A74406506}"/>
              </a:ext>
            </a:extLst>
          </p:cNvPr>
          <p:cNvSpPr txBox="1"/>
          <p:nvPr/>
        </p:nvSpPr>
        <p:spPr>
          <a:xfrm>
            <a:off x="4211258" y="1411550"/>
            <a:ext cx="166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 likelihood</a:t>
            </a: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541ADF43-046D-FC87-B014-F7AAE6456120}"/>
              </a:ext>
            </a:extLst>
          </p:cNvPr>
          <p:cNvCxnSpPr>
            <a:cxnSpLocks/>
          </p:cNvCxnSpPr>
          <p:nvPr/>
        </p:nvCxnSpPr>
        <p:spPr>
          <a:xfrm flipH="1">
            <a:off x="4211258" y="1811660"/>
            <a:ext cx="563177" cy="442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1FAC50C5-1B5E-F2AB-D51C-917876CA5929}"/>
              </a:ext>
            </a:extLst>
          </p:cNvPr>
          <p:cNvCxnSpPr>
            <a:cxnSpLocks/>
          </p:cNvCxnSpPr>
          <p:nvPr/>
        </p:nvCxnSpPr>
        <p:spPr>
          <a:xfrm flipV="1">
            <a:off x="7878633" y="6027938"/>
            <a:ext cx="1" cy="550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69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5A618C-A04C-03B2-4E4E-3E8DCA8B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1260"/>
          </a:xfrm>
        </p:spPr>
        <p:txBody>
          <a:bodyPr>
            <a:normAutofit fontScale="90000"/>
          </a:bodyPr>
          <a:lstStyle/>
          <a:p>
            <a:r>
              <a:rPr lang="en-US" dirty="0"/>
              <a:t>Choosing a subset using spars linear regression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A9530E3-4738-E1C8-946A-86C8A04E4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4" t="39722" r="29922" b="23333"/>
          <a:stretch/>
        </p:blipFill>
        <p:spPr>
          <a:xfrm>
            <a:off x="3524250" y="3000375"/>
            <a:ext cx="4857750" cy="253365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2246326-B10E-4013-32D2-52E537885664}"/>
              </a:ext>
            </a:extLst>
          </p:cNvPr>
          <p:cNvSpPr txBox="1"/>
          <p:nvPr/>
        </p:nvSpPr>
        <p:spPr>
          <a:xfrm>
            <a:off x="4430208" y="2171700"/>
            <a:ext cx="196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 likelihood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8360C00-E70F-222E-7A68-8A9CBC642ACC}"/>
              </a:ext>
            </a:extLst>
          </p:cNvPr>
          <p:cNvSpPr txBox="1"/>
          <p:nvPr/>
        </p:nvSpPr>
        <p:spPr>
          <a:xfrm>
            <a:off x="5529961" y="2600265"/>
            <a:ext cx="295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Coreset log likelihood</a:t>
            </a: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10A9EAC-65E2-6072-78BC-5368FD039882}"/>
              </a:ext>
            </a:extLst>
          </p:cNvPr>
          <p:cNvCxnSpPr/>
          <p:nvPr/>
        </p:nvCxnSpPr>
        <p:spPr>
          <a:xfrm>
            <a:off x="4998128" y="2663301"/>
            <a:ext cx="435006" cy="994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0195552C-70F0-E42A-44C3-535DBB9A6E2C}"/>
              </a:ext>
            </a:extLst>
          </p:cNvPr>
          <p:cNvCxnSpPr/>
          <p:nvPr/>
        </p:nvCxnSpPr>
        <p:spPr>
          <a:xfrm flipH="1">
            <a:off x="6871317" y="3000375"/>
            <a:ext cx="168675" cy="657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תמונה 7">
            <a:extLst>
              <a:ext uri="{FF2B5EF4-FFF2-40B4-BE49-F238E27FC236}">
                <a16:creationId xmlns:a16="http://schemas.microsoft.com/office/drawing/2014/main" id="{F9F4798C-D7EA-8864-E747-8CB0BA47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0" t="49999" r="44150" b="20647"/>
          <a:stretch/>
        </p:blipFill>
        <p:spPr>
          <a:xfrm>
            <a:off x="8312154" y="5355117"/>
            <a:ext cx="3737063" cy="135584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5701900-0C82-93BE-C8CD-D4D557CFFDDF}"/>
              </a:ext>
            </a:extLst>
          </p:cNvPr>
          <p:cNvSpPr txBox="1"/>
          <p:nvPr/>
        </p:nvSpPr>
        <p:spPr>
          <a:xfrm>
            <a:off x="8997519" y="4125505"/>
            <a:ext cx="257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min squared error</a:t>
            </a:r>
            <a:br>
              <a:rPr lang="en-US" sz="2400" dirty="0"/>
            </a:br>
            <a:r>
              <a:rPr lang="en-US" sz="2400" dirty="0"/>
              <a:t>looks familiar?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FE6F1DA-DE90-CD1E-59BB-EE6AF2073274}"/>
              </a:ext>
            </a:extLst>
          </p:cNvPr>
          <p:cNvSpPr txBox="1"/>
          <p:nvPr/>
        </p:nvSpPr>
        <p:spPr>
          <a:xfrm>
            <a:off x="4177561" y="5848317"/>
            <a:ext cx="3951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This can be any Hilbert space norm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so the user need to choose a norm and</a:t>
            </a:r>
            <a:b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compute/estimate it</a:t>
            </a:r>
            <a:endParaRPr lang="en-US" dirty="0"/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B1BAEAF4-D648-6C12-48C3-2A8BAC8A31CD}"/>
              </a:ext>
            </a:extLst>
          </p:cNvPr>
          <p:cNvCxnSpPr/>
          <p:nvPr/>
        </p:nvCxnSpPr>
        <p:spPr>
          <a:xfrm flipV="1">
            <a:off x="6560598" y="4411146"/>
            <a:ext cx="1384917" cy="14599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944B1F5A-0CD8-2EE9-E43B-2830C657D578}"/>
              </a:ext>
            </a:extLst>
          </p:cNvPr>
          <p:cNvCxnSpPr/>
          <p:nvPr/>
        </p:nvCxnSpPr>
        <p:spPr>
          <a:xfrm flipH="1" flipV="1">
            <a:off x="4882014" y="4725669"/>
            <a:ext cx="977248" cy="11753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00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5A3C0C1-C4FD-B132-07F2-BA9C07A19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6" t="16053" r="3908" b="8749"/>
          <a:stretch/>
        </p:blipFill>
        <p:spPr>
          <a:xfrm>
            <a:off x="1219200" y="1820024"/>
            <a:ext cx="5391150" cy="435217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E8A1802-966C-7C57-B1D2-A1846FDAD6DE}"/>
              </a:ext>
            </a:extLst>
          </p:cNvPr>
          <p:cNvSpPr txBox="1"/>
          <p:nvPr/>
        </p:nvSpPr>
        <p:spPr>
          <a:xfrm>
            <a:off x="6610350" y="1820024"/>
            <a:ext cx="539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black points are the Coreset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green lines represents the logistic plane created by different Coresets.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C6F1285-2602-4ACF-C66A-645E6A741D1F}"/>
              </a:ext>
            </a:extLst>
          </p:cNvPr>
          <p:cNvSpPr txBox="1"/>
          <p:nvPr/>
        </p:nvSpPr>
        <p:spPr>
          <a:xfrm>
            <a:off x="1943556" y="1450692"/>
            <a:ext cx="409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is the number of points in the Coreset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FE664F5-AFF0-8E22-5A5C-26F1894DF6BB}"/>
              </a:ext>
            </a:extLst>
          </p:cNvPr>
          <p:cNvSpPr txBox="1"/>
          <p:nvPr/>
        </p:nvSpPr>
        <p:spPr>
          <a:xfrm>
            <a:off x="1657806" y="3811446"/>
            <a:ext cx="491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upper graphs show randomly picked Coreset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907A837-6B30-B289-66F9-9341C6FE2AA9}"/>
              </a:ext>
            </a:extLst>
          </p:cNvPr>
          <p:cNvSpPr txBox="1"/>
          <p:nvPr/>
        </p:nvSpPr>
        <p:spPr>
          <a:xfrm>
            <a:off x="1052972" y="6172200"/>
            <a:ext cx="779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graphs show Coreset chosen by the MSE with a good norm selection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0FB4DA9-FC0A-87FB-8536-F4ECDB67EDD0}"/>
              </a:ext>
            </a:extLst>
          </p:cNvPr>
          <p:cNvSpPr txBox="1"/>
          <p:nvPr/>
        </p:nvSpPr>
        <p:spPr>
          <a:xfrm>
            <a:off x="1219200" y="327307"/>
            <a:ext cx="10863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Choosing the norm have a huge effect on the quality of your Coreset.</a:t>
            </a:r>
          </a:p>
          <a:p>
            <a:r>
              <a:rPr lang="en-US" sz="2800" u="sng" dirty="0"/>
              <a:t>Because this is how you mature your error and minimize it.</a:t>
            </a:r>
          </a:p>
        </p:txBody>
      </p:sp>
    </p:spTree>
    <p:extLst>
      <p:ext uri="{BB962C8B-B14F-4D97-AF65-F5344CB8AC3E}">
        <p14:creationId xmlns:p14="http://schemas.microsoft.com/office/powerpoint/2010/main" val="228152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865EF7-6801-AA26-D544-45FD329C6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05344"/>
            <a:ext cx="8361229" cy="1542974"/>
          </a:xfrm>
        </p:spPr>
        <p:txBody>
          <a:bodyPr/>
          <a:lstStyle/>
          <a:p>
            <a:r>
              <a:rPr lang="en-US" sz="11500" b="1" dirty="0"/>
              <a:t>Questions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75823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6771"/>
          </a:xfrm>
        </p:spPr>
        <p:txBody>
          <a:bodyPr/>
          <a:lstStyle/>
          <a:p>
            <a:r>
              <a:rPr lang="en-US" dirty="0"/>
              <a:t>The problem of big datasets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1F75EA-D187-C678-5F30-9F5C52AF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Machin learning’s fuel is data. More data, better training, better model. Right?</a:t>
            </a:r>
          </a:p>
          <a:p>
            <a:r>
              <a:rPr lang="en-US" dirty="0"/>
              <a:t>To big dataset can make the training process long, sometimes a week or more.</a:t>
            </a:r>
          </a:p>
          <a:p>
            <a:r>
              <a:rPr lang="en-US" dirty="0"/>
              <a:t>It makes the training expensive, very expensive, up to few million dollars.</a:t>
            </a:r>
          </a:p>
          <a:p>
            <a:r>
              <a:rPr lang="en-US" dirty="0"/>
              <a:t>Consume a lot of energy, one training can consume a few times the yearly consumption of a western citizens.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8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Coreset?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1F75EA-D187-C678-5F30-9F5C52AF8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1449"/>
            <a:ext cx="10417946" cy="5433134"/>
          </a:xfrm>
        </p:spPr>
        <p:txBody>
          <a:bodyPr>
            <a:normAutofit/>
          </a:bodyPr>
          <a:lstStyle/>
          <a:p>
            <a:r>
              <a:rPr lang="en-US" dirty="0"/>
              <a:t>Simply, Coreset is an algorithm for making big datasets smaller.</a:t>
            </a:r>
          </a:p>
          <a:p>
            <a:r>
              <a:rPr lang="en-US" dirty="0"/>
              <a:t>The input is the hole dataset or new data added to the existing dataset.</a:t>
            </a:r>
            <a:br>
              <a:rPr lang="en-US" dirty="0"/>
            </a:br>
            <a:r>
              <a:rPr lang="en-US" dirty="0"/>
              <a:t>The output is a small number of points, each one  accompanied by a weight.</a:t>
            </a:r>
          </a:p>
          <a:p>
            <a:r>
              <a:rPr lang="en-US" dirty="0"/>
              <a:t>The definition: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As some of you might notice, in some cases there might be infinite solutions so the </a:t>
            </a:r>
            <a:r>
              <a:rPr lang="en-US" dirty="0" err="1"/>
              <a:t>the</a:t>
            </a:r>
            <a:r>
              <a:rPr lang="en-US" dirty="0"/>
              <a:t> problem isn’t as simple as it seems.</a:t>
            </a:r>
          </a:p>
          <a:p>
            <a:r>
              <a:rPr lang="en-US" dirty="0"/>
              <a:t>There are a lot of different types of Coreset, in this lecture I will talk about the main idea of Coreset and give one example in more depth.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78126F8-3470-E37F-FDD3-500F65E05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27832" r="26893" b="50501"/>
          <a:stretch/>
        </p:blipFill>
        <p:spPr>
          <a:xfrm>
            <a:off x="3466729" y="2612958"/>
            <a:ext cx="7506071" cy="127546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BD4C345-9679-C2CC-F6D1-609E829DB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5" t="56699" r="42549" b="25567"/>
          <a:stretch/>
        </p:blipFill>
        <p:spPr>
          <a:xfrm>
            <a:off x="814827" y="4090619"/>
            <a:ext cx="3024999" cy="103606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F3832F6-2046-0A22-9BD5-0A7A51C6B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2" t="54628" r="42185" b="20388"/>
          <a:stretch/>
        </p:blipFill>
        <p:spPr>
          <a:xfrm>
            <a:off x="3936663" y="4022475"/>
            <a:ext cx="2425822" cy="110420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6FB9703-C795-81D9-F335-E57435463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34" t="56699" r="42914" b="20000"/>
          <a:stretch/>
        </p:blipFill>
        <p:spPr>
          <a:xfrm>
            <a:off x="6556158" y="3962214"/>
            <a:ext cx="2561799" cy="1171853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A1C0E0F-B800-E8AC-6BE3-AB3FFAB04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15" t="53981" r="43496" b="20259"/>
          <a:stretch/>
        </p:blipFill>
        <p:spPr>
          <a:xfrm>
            <a:off x="9203857" y="3901456"/>
            <a:ext cx="2425822" cy="12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9117"/>
          </a:xfrm>
        </p:spPr>
        <p:txBody>
          <a:bodyPr/>
          <a:lstStyle/>
          <a:p>
            <a:r>
              <a:rPr lang="en-US" dirty="0"/>
              <a:t>In detail: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922D05A-910B-53BE-52E8-4055A9749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5" t="56699" r="42549" b="25567"/>
          <a:stretch/>
        </p:blipFill>
        <p:spPr>
          <a:xfrm>
            <a:off x="7260603" y="230756"/>
            <a:ext cx="4698407" cy="160920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D1B3D52-B7E1-BCB4-A7AE-1C5D4F6BC841}"/>
              </a:ext>
            </a:extLst>
          </p:cNvPr>
          <p:cNvSpPr txBox="1"/>
          <p:nvPr/>
        </p:nvSpPr>
        <p:spPr>
          <a:xfrm>
            <a:off x="8398275" y="230756"/>
            <a:ext cx="31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this set of points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F4C3AC3-6844-3D42-E045-225454B91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" t="27832" r="26893" b="50501"/>
          <a:stretch/>
        </p:blipFill>
        <p:spPr>
          <a:xfrm>
            <a:off x="892204" y="1925672"/>
            <a:ext cx="7506071" cy="127546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03696C7-5B8C-2418-66B8-B39A70378656}"/>
              </a:ext>
            </a:extLst>
          </p:cNvPr>
          <p:cNvSpPr txBox="1"/>
          <p:nvPr/>
        </p:nvSpPr>
        <p:spPr>
          <a:xfrm>
            <a:off x="8985573" y="2125608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the cost is the</a:t>
            </a:r>
          </a:p>
          <a:p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Euclidean</a:t>
            </a:r>
            <a:r>
              <a:rPr lang="en-US" dirty="0"/>
              <a:t> distance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B9BAF13-9172-8FD2-2A85-96F0D7C23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2" t="54628" r="42185" b="20388"/>
          <a:stretch/>
        </p:blipFill>
        <p:spPr>
          <a:xfrm>
            <a:off x="778544" y="4712888"/>
            <a:ext cx="3809436" cy="1734011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F7C8EA0-5E8E-C63F-058A-EB61343EE168}"/>
              </a:ext>
            </a:extLst>
          </p:cNvPr>
          <p:cNvSpPr txBox="1"/>
          <p:nvPr/>
        </p:nvSpPr>
        <p:spPr>
          <a:xfrm>
            <a:off x="1032660" y="4018718"/>
            <a:ext cx="262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every set of k centers</a:t>
            </a:r>
            <a:br>
              <a:rPr lang="en-US" dirty="0"/>
            </a:br>
            <a:r>
              <a:rPr lang="en-US" dirty="0"/>
              <a:t> (in blue k=2)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E9E3FB69-3A15-F8FF-E8BE-D91F3F3E4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15" t="53981" r="43496" b="20259"/>
          <a:stretch/>
        </p:blipFill>
        <p:spPr>
          <a:xfrm>
            <a:off x="4645239" y="4712888"/>
            <a:ext cx="3433166" cy="1734011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1494942-AFEF-290B-8C49-529BF600829C}"/>
              </a:ext>
            </a:extLst>
          </p:cNvPr>
          <p:cNvSpPr txBox="1"/>
          <p:nvPr/>
        </p:nvSpPr>
        <p:spPr>
          <a:xfrm>
            <a:off x="4587980" y="3401229"/>
            <a:ext cx="3351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representing pointes (in red)</a:t>
            </a:r>
            <a:br>
              <a:rPr lang="en-US" dirty="0"/>
            </a:br>
            <a:r>
              <a:rPr lang="en-US" dirty="0"/>
              <a:t>the sum of the wights times the </a:t>
            </a:r>
            <a:br>
              <a:rPr lang="en-US" dirty="0"/>
            </a:br>
            <a:r>
              <a:rPr lang="en-US" dirty="0"/>
              <a:t>distances from the centers</a:t>
            </a:r>
            <a:br>
              <a:rPr lang="en-US" dirty="0"/>
            </a:br>
            <a:r>
              <a:rPr lang="en-US" dirty="0"/>
              <a:t>(the cost of the red points)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26DC6CF1-BC60-75BF-89B6-3ECC08D07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75" y="4662385"/>
            <a:ext cx="3773495" cy="1734011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DC2A57DD-30BA-7823-1C8D-EC354C02A2BB}"/>
              </a:ext>
            </a:extLst>
          </p:cNvPr>
          <p:cNvSpPr txBox="1"/>
          <p:nvPr/>
        </p:nvSpPr>
        <p:spPr>
          <a:xfrm>
            <a:off x="8494343" y="3407240"/>
            <a:ext cx="3352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roughly equal to the</a:t>
            </a:r>
            <a:br>
              <a:rPr lang="en-US" dirty="0"/>
            </a:br>
            <a:r>
              <a:rPr lang="en-US" dirty="0"/>
              <a:t>to the sum of distances between</a:t>
            </a:r>
            <a:br>
              <a:rPr lang="en-US" dirty="0"/>
            </a:br>
            <a:r>
              <a:rPr lang="en-US" dirty="0"/>
              <a:t>all the points and the centers.</a:t>
            </a:r>
          </a:p>
        </p:txBody>
      </p:sp>
    </p:spTree>
    <p:extLst>
      <p:ext uri="{BB962C8B-B14F-4D97-AF65-F5344CB8AC3E}">
        <p14:creationId xmlns:p14="http://schemas.microsoft.com/office/powerpoint/2010/main" val="83998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732747-5D66-DA3F-354C-EEF06C10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Simply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95FC1E2-5BA4-845B-DD42-515A220AF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26666" r="14844" b="32917"/>
          <a:stretch/>
        </p:blipFill>
        <p:spPr>
          <a:xfrm>
            <a:off x="1590675" y="1770578"/>
            <a:ext cx="9010650" cy="277177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FAE9C4A-632D-3E59-A94E-1396753465CD}"/>
              </a:ext>
            </a:extLst>
          </p:cNvPr>
          <p:cNvSpPr txBox="1"/>
          <p:nvPr/>
        </p:nvSpPr>
        <p:spPr>
          <a:xfrm>
            <a:off x="2895600" y="1428750"/>
            <a:ext cx="254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takes the hole dataset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1599F88-34F1-ACB8-880B-24087D834ACA}"/>
              </a:ext>
            </a:extLst>
          </p:cNvPr>
          <p:cNvSpPr txBox="1"/>
          <p:nvPr/>
        </p:nvSpPr>
        <p:spPr>
          <a:xfrm>
            <a:off x="5633821" y="2721530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Compresses it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AA54EF8-F843-23F8-DD2E-9001DC1B5CF2}"/>
              </a:ext>
            </a:extLst>
          </p:cNvPr>
          <p:cNvSpPr txBox="1"/>
          <p:nvPr/>
        </p:nvSpPr>
        <p:spPr>
          <a:xfrm>
            <a:off x="4178668" y="4514849"/>
            <a:ext cx="338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Into smaller dataset with weights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CE129C-9AC1-7F1C-8C1B-05069F58C032}"/>
              </a:ext>
            </a:extLst>
          </p:cNvPr>
          <p:cNvSpPr txBox="1"/>
          <p:nvPr/>
        </p:nvSpPr>
        <p:spPr>
          <a:xfrm>
            <a:off x="5682104" y="5416801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points get high weights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A67F64C-9102-1137-59FB-521F3DC75510}"/>
              </a:ext>
            </a:extLst>
          </p:cNvPr>
          <p:cNvSpPr txBox="1"/>
          <p:nvPr/>
        </p:nvSpPr>
        <p:spPr>
          <a:xfrm>
            <a:off x="1371600" y="4921268"/>
            <a:ext cx="294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points get low weights</a:t>
            </a: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EA3C4D44-83EC-15CB-8166-C8410A0ECBB8}"/>
              </a:ext>
            </a:extLst>
          </p:cNvPr>
          <p:cNvCxnSpPr/>
          <p:nvPr/>
        </p:nvCxnSpPr>
        <p:spPr>
          <a:xfrm flipV="1">
            <a:off x="3204839" y="4181383"/>
            <a:ext cx="1509204" cy="702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8AE745B1-E7BD-3B1C-14AC-84702FB3C3D6}"/>
              </a:ext>
            </a:extLst>
          </p:cNvPr>
          <p:cNvCxnSpPr/>
          <p:nvPr/>
        </p:nvCxnSpPr>
        <p:spPr>
          <a:xfrm flipH="1" flipV="1">
            <a:off x="2895600" y="4279037"/>
            <a:ext cx="2661821" cy="11549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6B7EBBF-5195-47E7-DEED-56567D489A73}"/>
              </a:ext>
            </a:extLst>
          </p:cNvPr>
          <p:cNvCxnSpPr>
            <a:cxnSpLocks/>
          </p:cNvCxnSpPr>
          <p:nvPr/>
        </p:nvCxnSpPr>
        <p:spPr>
          <a:xfrm flipV="1">
            <a:off x="8034374" y="4514849"/>
            <a:ext cx="372779" cy="9212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2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207DFA-0020-C3F6-B022-DAA391FE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505"/>
          </a:xfrm>
        </p:spPr>
        <p:txBody>
          <a:bodyPr/>
          <a:lstStyle/>
          <a:p>
            <a:r>
              <a:rPr lang="en-US" dirty="0"/>
              <a:t>The process in general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E980D70-BDB1-3D95-92B9-06E303DA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325992" cy="3581400"/>
          </a:xfrm>
        </p:spPr>
        <p:txBody>
          <a:bodyPr/>
          <a:lstStyle/>
          <a:p>
            <a:r>
              <a:rPr lang="en-US" dirty="0"/>
              <a:t>First cluster the dataset in one way or another.</a:t>
            </a:r>
            <a:br>
              <a:rPr lang="en-US" dirty="0"/>
            </a:br>
            <a:r>
              <a:rPr lang="en-US" dirty="0"/>
              <a:t>There is verity between the methods.</a:t>
            </a:r>
          </a:p>
          <a:p>
            <a:r>
              <a:rPr lang="en-US" dirty="0"/>
              <a:t>Finding the prechosen M number of points the gives the minimal error (matured in a predefined way that hopefully fits the machine learning model well.</a:t>
            </a:r>
          </a:p>
          <a:p>
            <a:r>
              <a:rPr lang="en-US" dirty="0"/>
              <a:t>Use a statistical model to represent the clusters by one point with a weight.</a:t>
            </a:r>
          </a:p>
          <a:p>
            <a:r>
              <a:rPr lang="en-US" dirty="0"/>
              <a:t>Use the new Coreset instead of the hole dataset.</a:t>
            </a:r>
          </a:p>
        </p:txBody>
      </p:sp>
    </p:spTree>
    <p:extLst>
      <p:ext uri="{BB962C8B-B14F-4D97-AF65-F5344CB8AC3E}">
        <p14:creationId xmlns:p14="http://schemas.microsoft.com/office/powerpoint/2010/main" val="106209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2282"/>
          </a:xfrm>
        </p:spPr>
        <p:txBody>
          <a:bodyPr/>
          <a:lstStyle/>
          <a:p>
            <a:r>
              <a:rPr lang="en-US" dirty="0"/>
              <a:t>The math behind it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1F75EA-D187-C678-5F30-9F5C52AF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lot of mathematical methods of Coreset.</a:t>
            </a:r>
          </a:p>
          <a:p>
            <a:pPr marL="0" indent="0">
              <a:buNone/>
            </a:pPr>
            <a:r>
              <a:rPr lang="en-US" dirty="0"/>
              <a:t>Each one is different so it is very important to choose a  Coreset model </a:t>
            </a:r>
            <a:br>
              <a:rPr lang="en-US" dirty="0"/>
            </a:br>
            <a:r>
              <a:rPr lang="en-US" dirty="0"/>
              <a:t>that will suit your machine learning model well.</a:t>
            </a:r>
          </a:p>
          <a:p>
            <a:pPr marL="0" indent="0">
              <a:buNone/>
            </a:pPr>
            <a:r>
              <a:rPr lang="en-US" dirty="0"/>
              <a:t>Good fit between the Coreset method and the machine learning model </a:t>
            </a:r>
            <a:br>
              <a:rPr lang="en-US" dirty="0"/>
            </a:br>
            <a:r>
              <a:rPr lang="en-US" dirty="0"/>
              <a:t>can save millions of dollars and even sometime might increase </a:t>
            </a:r>
            <a:br>
              <a:rPr lang="en-US" dirty="0"/>
            </a:br>
            <a:r>
              <a:rPr lang="en-US" dirty="0"/>
              <a:t>the accuracy of your model.</a:t>
            </a:r>
          </a:p>
          <a:p>
            <a:pPr marL="0" indent="0">
              <a:buNone/>
            </a:pPr>
            <a:r>
              <a:rPr lang="en-US" dirty="0"/>
              <a:t>Good Coreset can be millions of times smaller then the original dataset.</a:t>
            </a:r>
          </a:p>
        </p:txBody>
      </p:sp>
    </p:spTree>
    <p:extLst>
      <p:ext uri="{BB962C8B-B14F-4D97-AF65-F5344CB8AC3E}">
        <p14:creationId xmlns:p14="http://schemas.microsoft.com/office/powerpoint/2010/main" val="185828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Some examples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972E18-D1A1-3B3A-80EA-C0AFEF864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16251" r="28360" b="12777"/>
          <a:stretch/>
        </p:blipFill>
        <p:spPr>
          <a:xfrm>
            <a:off x="933451" y="1304924"/>
            <a:ext cx="7067550" cy="421414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89596C7-70C5-C8A4-0A2A-C017BA7C7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90000" r="50703" b="5000"/>
          <a:stretch/>
        </p:blipFill>
        <p:spPr>
          <a:xfrm>
            <a:off x="933451" y="5553076"/>
            <a:ext cx="5819775" cy="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E13896-6F63-16BC-D11E-750364E1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0575"/>
          </a:xfrm>
        </p:spPr>
        <p:txBody>
          <a:bodyPr/>
          <a:lstStyle/>
          <a:p>
            <a:r>
              <a:rPr lang="en-US" dirty="0"/>
              <a:t>Some more examples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2FC77C6-B0A1-9DEF-6E35-06F2ADE31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" t="16251" r="27266" b="8611"/>
          <a:stretch/>
        </p:blipFill>
        <p:spPr>
          <a:xfrm>
            <a:off x="1295400" y="1311962"/>
            <a:ext cx="9182100" cy="5513337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927754551"/>
      </p:ext>
    </p:extLst>
  </p:cSld>
  <p:clrMapOvr>
    <a:masterClrMapping/>
  </p:clrMapOvr>
</p:sld>
</file>

<file path=ppt/theme/theme1.xml><?xml version="1.0" encoding="utf-8"?>
<a:theme xmlns:a="http://schemas.openxmlformats.org/drawingml/2006/main" name="חיתוך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TM10001105[[fn=חיתוך]]</Template>
  <TotalTime>478</TotalTime>
  <Words>598</Words>
  <Application>Microsoft Office PowerPoint</Application>
  <PresentationFormat>מסך רחב</PresentationFormat>
  <Paragraphs>56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Franklin Gothic Book</vt:lpstr>
      <vt:lpstr>Linux Libertine</vt:lpstr>
      <vt:lpstr>חיתוך</vt:lpstr>
      <vt:lpstr>coreset</vt:lpstr>
      <vt:lpstr>The problem of big datasets</vt:lpstr>
      <vt:lpstr>What is Coreset?</vt:lpstr>
      <vt:lpstr>In detail:</vt:lpstr>
      <vt:lpstr>Simply</vt:lpstr>
      <vt:lpstr>The process in general</vt:lpstr>
      <vt:lpstr>The math behind it</vt:lpstr>
      <vt:lpstr>Some examples </vt:lpstr>
      <vt:lpstr>Some more examples</vt:lpstr>
      <vt:lpstr>Bayesian Coreset</vt:lpstr>
      <vt:lpstr>Log likelihood </vt:lpstr>
      <vt:lpstr>Choosing a subset using spars linear regression</vt:lpstr>
      <vt:lpstr>מצגת של PowerPoint‏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coreset</dc:title>
  <dc:creator>שחף סודאי</dc:creator>
  <cp:lastModifiedBy>שחף סודאי</cp:lastModifiedBy>
  <cp:revision>6</cp:revision>
  <dcterms:created xsi:type="dcterms:W3CDTF">2022-12-10T21:33:05Z</dcterms:created>
  <dcterms:modified xsi:type="dcterms:W3CDTF">2022-12-12T15:46:14Z</dcterms:modified>
</cp:coreProperties>
</file>